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0B34BC-BD9B-4010-8E70-C554C380EC44}" v="16" dt="2026-09-15T00:20:53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5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재용 이" userId="0152b2e7df28beb1" providerId="LiveId" clId="{270B34BC-BD9B-4010-8E70-C554C380EC44}"/>
    <pc:docChg chg="custSel modSld">
      <pc:chgData name="재용 이" userId="0152b2e7df28beb1" providerId="LiveId" clId="{270B34BC-BD9B-4010-8E70-C554C380EC44}" dt="2026-09-15T00:21:17.459" v="247" actId="113"/>
      <pc:docMkLst>
        <pc:docMk/>
      </pc:docMkLst>
      <pc:sldChg chg="delSp modSp mod">
        <pc:chgData name="재용 이" userId="0152b2e7df28beb1" providerId="LiveId" clId="{270B34BC-BD9B-4010-8E70-C554C380EC44}" dt="2026-09-15T00:21:03.800" v="246" actId="6549"/>
        <pc:sldMkLst>
          <pc:docMk/>
          <pc:sldMk cId="0" sldId="256"/>
        </pc:sldMkLst>
        <pc:spChg chg="mod">
          <ac:chgData name="재용 이" userId="0152b2e7df28beb1" providerId="LiveId" clId="{270B34BC-BD9B-4010-8E70-C554C380EC44}" dt="2026-09-15T00:21:03.800" v="246" actId="6549"/>
          <ac:spMkLst>
            <pc:docMk/>
            <pc:sldMk cId="0" sldId="256"/>
            <ac:spMk id="6" creationId="{00000000-0000-0000-0000-000000000000}"/>
          </ac:spMkLst>
        </pc:spChg>
        <pc:spChg chg="mod">
          <ac:chgData name="재용 이" userId="0152b2e7df28beb1" providerId="LiveId" clId="{270B34BC-BD9B-4010-8E70-C554C380EC44}" dt="2026-09-15T00:17:01.671" v="103"/>
          <ac:spMkLst>
            <pc:docMk/>
            <pc:sldMk cId="0" sldId="256"/>
            <ac:spMk id="7" creationId="{00000000-0000-0000-0000-000000000000}"/>
          </ac:spMkLst>
        </pc:spChg>
        <pc:spChg chg="del">
          <ac:chgData name="재용 이" userId="0152b2e7df28beb1" providerId="LiveId" clId="{270B34BC-BD9B-4010-8E70-C554C380EC44}" dt="2026-09-15T00:20:32.807" v="220" actId="478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재용 이" userId="0152b2e7df28beb1" providerId="LiveId" clId="{270B34BC-BD9B-4010-8E70-C554C380EC44}" dt="2026-09-15T00:21:17.459" v="247" actId="113"/>
        <pc:sldMkLst>
          <pc:docMk/>
          <pc:sldMk cId="0" sldId="257"/>
        </pc:sldMkLst>
        <pc:spChg chg="mod">
          <ac:chgData name="재용 이" userId="0152b2e7df28beb1" providerId="LiveId" clId="{270B34BC-BD9B-4010-8E70-C554C380EC44}" dt="2026-09-14T11:36:13.114" v="17"/>
          <ac:spMkLst>
            <pc:docMk/>
            <pc:sldMk cId="0" sldId="257"/>
            <ac:spMk id="3" creationId="{00000000-0000-0000-0000-000000000000}"/>
          </ac:spMkLst>
        </pc:spChg>
        <pc:spChg chg="mod">
          <ac:chgData name="재용 이" userId="0152b2e7df28beb1" providerId="LiveId" clId="{270B34BC-BD9B-4010-8E70-C554C380EC44}" dt="2026-09-15T00:21:17.459" v="247" actId="113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재용 이" userId="0152b2e7df28beb1" providerId="LiveId" clId="{270B34BC-BD9B-4010-8E70-C554C380EC44}" dt="2026-09-15T00:17:38.127" v="154"/>
        <pc:sldMkLst>
          <pc:docMk/>
          <pc:sldMk cId="0" sldId="258"/>
        </pc:sldMkLst>
        <pc:spChg chg="mod">
          <ac:chgData name="재용 이" userId="0152b2e7df28beb1" providerId="LiveId" clId="{270B34BC-BD9B-4010-8E70-C554C380EC44}" dt="2026-09-15T00:17:38.127" v="154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재용 이" userId="0152b2e7df28beb1" providerId="LiveId" clId="{270B34BC-BD9B-4010-8E70-C554C380EC44}" dt="2026-09-15T00:18:08.052" v="219" actId="20577"/>
        <pc:sldMkLst>
          <pc:docMk/>
          <pc:sldMk cId="0" sldId="259"/>
        </pc:sldMkLst>
        <pc:spChg chg="mod">
          <ac:chgData name="재용 이" userId="0152b2e7df28beb1" providerId="LiveId" clId="{270B34BC-BD9B-4010-8E70-C554C380EC44}" dt="2026-09-15T00:18:08.052" v="219" actId="20577"/>
          <ac:spMkLst>
            <pc:docMk/>
            <pc:sldMk cId="0" sldId="259"/>
            <ac:spMk id="3" creationId="{00000000-0000-0000-0000-000000000000}"/>
          </ac:spMkLst>
        </pc:spChg>
      </pc:sldChg>
      <pc:sldChg chg="delSp modSp mod">
        <pc:chgData name="재용 이" userId="0152b2e7df28beb1" providerId="LiveId" clId="{270B34BC-BD9B-4010-8E70-C554C380EC44}" dt="2026-09-14T11:36:56.246" v="60" actId="478"/>
        <pc:sldMkLst>
          <pc:docMk/>
          <pc:sldMk cId="0" sldId="261"/>
        </pc:sldMkLst>
        <pc:spChg chg="mod">
          <ac:chgData name="재용 이" userId="0152b2e7df28beb1" providerId="LiveId" clId="{270B34BC-BD9B-4010-8E70-C554C380EC44}" dt="2026-09-14T11:36:50.538" v="59" actId="6549"/>
          <ac:spMkLst>
            <pc:docMk/>
            <pc:sldMk cId="0" sldId="261"/>
            <ac:spMk id="3" creationId="{00000000-0000-0000-0000-000000000000}"/>
          </ac:spMkLst>
        </pc:spChg>
        <pc:spChg chg="del">
          <ac:chgData name="재용 이" userId="0152b2e7df28beb1" providerId="LiveId" clId="{270B34BC-BD9B-4010-8E70-C554C380EC44}" dt="2026-09-14T11:36:56.246" v="60" actId="478"/>
          <ac:spMkLst>
            <pc:docMk/>
            <pc:sldMk cId="0" sldId="261"/>
            <ac:spMk id="4" creationId="{00000000-0000-0000-0000-000000000000}"/>
          </ac:spMkLst>
        </pc:spChg>
      </pc:sldChg>
      <pc:sldChg chg="modSp mod">
        <pc:chgData name="재용 이" userId="0152b2e7df28beb1" providerId="LiveId" clId="{270B34BC-BD9B-4010-8E70-C554C380EC44}" dt="2026-09-14T11:37:18.565" v="80" actId="6549"/>
        <pc:sldMkLst>
          <pc:docMk/>
          <pc:sldMk cId="0" sldId="262"/>
        </pc:sldMkLst>
        <pc:spChg chg="mod">
          <ac:chgData name="재용 이" userId="0152b2e7df28beb1" providerId="LiveId" clId="{270B34BC-BD9B-4010-8E70-C554C380EC44}" dt="2026-09-14T11:37:18.565" v="80" actId="6549"/>
          <ac:spMkLst>
            <pc:docMk/>
            <pc:sldMk cId="0" sldId="262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2205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과정의 목표를 먼저 분명히 합니다. 우월감이 아니라 내용 있는 신앙, 설명할 수 있는 신앙, 그 안에서 누리는 평안입니다. 전적 타락을 고백하는 사람이 우월감을 갖는다면 자기 고백을 아직 이해하지 못한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연대는 외우게 하지 말고 흐름을 이야기로 들려주십시오. 평양신학교 첫 졸업생 7인 중 이기풍 목사가 제주 선교사로 파송된 이야기가 좋은 예화입니다. 신사참배 항목은 반드시 짚어 주십시오. 실패를 숨기지 않는 정직함이 오히려 자긍심의 근거가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다섯 솔라는 논쟁용 구호가 아니라 성도를 보호하는 울타리라는 점을 강조하십시오. 나눔 질문: 다섯 중 나에게 가장 위로가 되는 것은 무엇입니까? 내 신앙생활에 은근히 '+알파'가 끼어든 적은 없습니까?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반발이 나오면 좋은 신호입니다. 논쟁에서 이기려 하지 말고 위로의 측면을 계속 보여 주십시오. 견인 교리는 게으름의 면허가 아니라 싸움의 근거입니다. 하이델베르크 요리문답 제1문을 함께 읽으면 좋습니다.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"성경만 있으면 되지 왜 고백서가 필요한가"라는 질문은 정당합니다. 고백서는 가르치고, 보호하고, 400년 전 성도와 우리를 같은 언어로 연결합니다. 소요리문답 107문답을 하루 한 문답씩 읽기를 권해 보십시오.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세 가지 표지를 우리 교회에 적용해 보게 하십시오. 어떤 점이 강하고 어떤 점이 약한지 솔직하게 나누는 것이 이 과의 핵심입니다. 직분을 계급처럼 대하는 문화가 왜 생기는지도 함께 이야기해 보십시오.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6주를 마무리하며 각자 배운 것을 한 문장으로 말해 보게 하십시오. 이번 주 과제: 한 사람에게 '내가 믿는 것'을 3분 동안 설명해 보기. 수료식에서 한 장 요약 카드를 인쇄해 나눠 주면 좋습니다.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1051560"/>
            <a:ext cx="3108960" cy="3108960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 txBox="1"/>
          <p:nvPr/>
        </p:nvSpPr>
        <p:spPr>
          <a:xfrm>
            <a:off x="8503920" y="1417320"/>
            <a:ext cx="3108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SOLI</a:t>
            </a:r>
            <a:endParaRPr lang="en-US" sz="2600" dirty="0"/>
          </a:p>
          <a:p>
            <a:pPr marL="0" indent="0" algn="ctr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DEO</a:t>
            </a:r>
            <a:endParaRPr lang="en-US" sz="2600" dirty="0"/>
          </a:p>
          <a:p>
            <a:pPr marL="0" indent="0" algn="ctr">
              <a:lnSpc>
                <a:spcPts val="3400"/>
              </a:lnSpc>
              <a:buNone/>
            </a:pPr>
            <a:r>
              <a:rPr lang="en-US" sz="26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GLORIA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502920"/>
            <a:ext cx="361188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home/claude/ci/logo_signa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630936"/>
            <a:ext cx="3063240" cy="63093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1691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 err="1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</a:t>
            </a:r>
            <a:r>
              <a:rPr lang="en-US" sz="13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3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교단의</a:t>
            </a:r>
            <a:r>
              <a:rPr lang="en-US" sz="13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300" b="1" kern="0" spc="100" dirty="0" err="1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신앙</a:t>
            </a:r>
            <a:r>
              <a:rPr lang="en-US" sz="13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300" b="1" kern="0" spc="100" dirty="0" err="1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정체성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03120"/>
            <a:ext cx="7589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000"/>
              </a:lnSpc>
              <a:buNone/>
            </a:pPr>
            <a:r>
              <a:rPr lang="ko-KR" altLang="en-US" sz="3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개혁교회는</a:t>
            </a:r>
            <a:r>
              <a:rPr lang="en-US" sz="3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3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어떤</a:t>
            </a:r>
            <a:r>
              <a:rPr lang="en-US" sz="3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교회인가?</a:t>
            </a:r>
            <a:endParaRPr lang="en-US" sz="3800" dirty="0"/>
          </a:p>
        </p:txBody>
      </p:sp>
      <p:sp>
        <p:nvSpPr>
          <p:cNvPr id="9" name="Shape 6"/>
          <p:cNvSpPr/>
          <p:nvPr/>
        </p:nvSpPr>
        <p:spPr>
          <a:xfrm>
            <a:off x="822960" y="4553712"/>
            <a:ext cx="6949440" cy="0"/>
          </a:xfrm>
          <a:prstGeom prst="line">
            <a:avLst/>
          </a:prstGeom>
          <a:noFill/>
          <a:ln w="12700">
            <a:solidFill>
              <a:srgbClr val="5B709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7"/>
          <p:cNvSpPr txBox="1"/>
          <p:nvPr/>
        </p:nvSpPr>
        <p:spPr>
          <a:xfrm>
            <a:off x="822960" y="4736592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6DCC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오직 성경   ·   오직 그리스도   ·   오직 은혜   ·   오직 믿음   ·   오직 하나님께 영광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5285232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200" i="1" dirty="0">
                <a:solidFill>
                  <a:srgbClr val="9FB0C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우리의 자긍심은 우리가 더 낫다는 확신이 아니라,</a:t>
            </a:r>
            <a:endParaRPr lang="en-US" sz="12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200" i="1" dirty="0">
                <a:solidFill>
                  <a:srgbClr val="9FB0C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하나님이 하신 일을 알고 설명할 수 있다는 확신입니다.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 1 과   |   뿌 리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68580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</a:t>
            </a:r>
            <a:r>
              <a:rPr lang="ko-KR" alt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의</a:t>
            </a:r>
            <a:r>
              <a:rPr 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신앙은</a:t>
            </a:r>
            <a:r>
              <a:rPr 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어디에서 왔는가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13716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개혁교회는 새 교회를 만든 것이 아니라, </a:t>
            </a:r>
            <a:r>
              <a:rPr lang="en-US" sz="1400" b="1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성경으로 돌아가 </a:t>
            </a:r>
            <a:r>
              <a:rPr lang="en-US" sz="14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교회를 교회답게 회복한 운동의 후손입니다.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914400" y="2468880"/>
            <a:ext cx="9098280" cy="0"/>
          </a:xfrm>
          <a:prstGeom prst="line">
            <a:avLst/>
          </a:prstGeom>
          <a:noFill/>
          <a:ln w="25400">
            <a:solidFill>
              <a:srgbClr val="D3DAE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649224" y="2203704"/>
            <a:ext cx="530352" cy="530352"/>
          </a:xfrm>
          <a:prstGeom prst="ellipse">
            <a:avLst/>
          </a:prstGeom>
          <a:solidFill>
            <a:srgbClr val="2740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649224" y="229514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92608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1517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331927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종교개혁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3648456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루터의 95개조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성경으로 돌아가다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459736" y="2203704"/>
            <a:ext cx="530352" cy="530352"/>
          </a:xfrm>
          <a:prstGeom prst="ellipse">
            <a:avLst/>
          </a:prstGeom>
          <a:solidFill>
            <a:srgbClr val="2740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 txBox="1"/>
          <p:nvPr/>
        </p:nvSpPr>
        <p:spPr>
          <a:xfrm>
            <a:off x="2459736" y="229514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2404872" y="292608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1618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2404872" y="331927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도르트 총회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404872" y="3648456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은혜의 교리를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성경으로 확정하다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270248" y="2203704"/>
            <a:ext cx="530352" cy="530352"/>
          </a:xfrm>
          <a:prstGeom prst="ellipse">
            <a:avLst/>
          </a:prstGeom>
          <a:solidFill>
            <a:srgbClr val="2740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 txBox="1"/>
          <p:nvPr/>
        </p:nvSpPr>
        <p:spPr>
          <a:xfrm>
            <a:off x="4270248" y="229514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215384" y="292608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1647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4215384" y="331927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웨스트민스터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215384" y="3648456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신앙고백서와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대·소요리문답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080760" y="2203704"/>
            <a:ext cx="530352" cy="530352"/>
          </a:xfrm>
          <a:prstGeom prst="ellipse">
            <a:avLst/>
          </a:prstGeom>
          <a:solidFill>
            <a:srgbClr val="2740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 txBox="1"/>
          <p:nvPr/>
        </p:nvSpPr>
        <p:spPr>
          <a:xfrm>
            <a:off x="6080760" y="229514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025896" y="292608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1901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6025896" y="331927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평양신학교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025896" y="3648456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1907년 첫 졸업생 7인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한국인 목사 탄생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891272" y="2203704"/>
            <a:ext cx="530352" cy="530352"/>
          </a:xfrm>
          <a:prstGeom prst="ellipse">
            <a:avLst/>
          </a:prstGeom>
          <a:solidFill>
            <a:srgbClr val="27406B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5"/>
          <p:cNvSpPr txBox="1"/>
          <p:nvPr/>
        </p:nvSpPr>
        <p:spPr>
          <a:xfrm>
            <a:off x="7891272" y="229514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836408" y="292608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1912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7836408" y="331927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총회 조직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7836408" y="3648456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자립·자전·자치의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한국 장로교회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9701784" y="2203704"/>
            <a:ext cx="530352" cy="530352"/>
          </a:xfrm>
          <a:prstGeom prst="ellipse">
            <a:avLst/>
          </a:prstGeom>
          <a:solidFill>
            <a:srgbClr val="C09A3E"/>
          </a:solidFill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30"/>
          <p:cNvSpPr txBox="1"/>
          <p:nvPr/>
        </p:nvSpPr>
        <p:spPr>
          <a:xfrm>
            <a:off x="9701784" y="229514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9646920" y="292608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1959</a:t>
            </a:r>
            <a:endParaRPr lang="en-US" sz="2200" dirty="0"/>
          </a:p>
        </p:txBody>
      </p:sp>
      <p:sp>
        <p:nvSpPr>
          <p:cNvPr id="34" name="Text 32"/>
          <p:cNvSpPr txBox="1"/>
          <p:nvPr/>
        </p:nvSpPr>
        <p:spPr>
          <a:xfrm>
            <a:off x="9646920" y="3319272"/>
            <a:ext cx="1691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 총회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9646920" y="3648456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개혁주의 신학 노선을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분명히 하다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" y="4983480"/>
            <a:ext cx="5166360" cy="1005840"/>
          </a:xfrm>
          <a:prstGeom prst="roundRect">
            <a:avLst>
              <a:gd name="adj" fmla="val 7273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5"/>
          <p:cNvSpPr txBox="1"/>
          <p:nvPr/>
        </p:nvSpPr>
        <p:spPr>
          <a:xfrm>
            <a:off x="868680" y="512064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회개할 줄 아는 교회
</a:t>
            </a: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1938년 신사참배 가결이라는 아픔이 있었고, 1954년 제39회 총회에서 그 결의를 취소했습니다. 우리는 완전한 교회가 아니라 말씀 앞에 돌이키는 교회입니다.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6035040" y="4983480"/>
            <a:ext cx="5166360" cy="1005840"/>
          </a:xfrm>
          <a:prstGeom prst="roundRect">
            <a:avLst>
              <a:gd name="adj" fmla="val 7273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 txBox="1"/>
          <p:nvPr/>
        </p:nvSpPr>
        <p:spPr>
          <a:xfrm>
            <a:off x="6309360" y="512064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 교회의 나이를 묻는다면
</a:t>
            </a: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"건물은 수십 년, 교단은 백 년이 넘었고, 우리가 고백하는 신앙은 사도들에게서 왔습니다."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11155680" y="61722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594360" y="6172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대한예수교장로회(합동)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 2 과   |   다 섯 솔 라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68580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종교 개혁자들의 신앙 고백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13716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'오직'은 구원에서 사람의 몫을 지우고 하나님의 몫만 남긴 선언입니다.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87452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850392" y="2130552"/>
            <a:ext cx="384048" cy="384048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850392" y="219456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50392" y="265176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오직 성경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50392" y="32004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7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 Scriptura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850392" y="3538728"/>
            <a:ext cx="16276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성경만이 신앙과 삶의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최종 권위입니다.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전통도 체험도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성경 아래 있습니다.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50392" y="45720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B709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딤후 3:16-17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843784" y="187452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3099816" y="2130552"/>
            <a:ext cx="384048" cy="384048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 txBox="1"/>
          <p:nvPr/>
        </p:nvSpPr>
        <p:spPr>
          <a:xfrm>
            <a:off x="3099816" y="219456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099816" y="265176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오직 그리스도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3099816" y="32004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7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Solus Christus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3099816" y="3538728"/>
            <a:ext cx="16276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하나님과 우리 사이의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중보자는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그리스도 한 분이십니다.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099816" y="45720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B709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딤전 2:5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093208" y="187452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8"/>
          <p:cNvSpPr/>
          <p:nvPr/>
        </p:nvSpPr>
        <p:spPr>
          <a:xfrm>
            <a:off x="5349240" y="2130552"/>
            <a:ext cx="384048" cy="384048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 txBox="1"/>
          <p:nvPr/>
        </p:nvSpPr>
        <p:spPr>
          <a:xfrm>
            <a:off x="5349240" y="219456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349240" y="265176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오직 은혜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349240" y="32004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7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 Gratia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349240" y="3538728"/>
            <a:ext cx="16276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택하시고 부르시고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믿게 하시고 붙드시는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처음부터 끝까지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선물입니다.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5349240" y="45720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B709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엡 2:8-9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342632" y="187452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Shape 25"/>
          <p:cNvSpPr/>
          <p:nvPr/>
        </p:nvSpPr>
        <p:spPr>
          <a:xfrm>
            <a:off x="7598664" y="2130552"/>
            <a:ext cx="384048" cy="384048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 txBox="1"/>
          <p:nvPr/>
        </p:nvSpPr>
        <p:spPr>
          <a:xfrm>
            <a:off x="7598664" y="219456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7598664" y="265176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오직 믿음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7598664" y="32004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70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Sola Fide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7598664" y="3538728"/>
            <a:ext cx="16276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우리를 구원하는 것은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믿음의 크기가 아니라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믿음이 붙잡는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그리스도입니다.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7598664" y="45720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B709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롬 3:28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9592056" y="1874520"/>
            <a:ext cx="2084832" cy="3108960"/>
          </a:xfrm>
          <a:prstGeom prst="roundRect">
            <a:avLst>
              <a:gd name="adj" fmla="val 2632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32"/>
          <p:cNvSpPr/>
          <p:nvPr/>
        </p:nvSpPr>
        <p:spPr>
          <a:xfrm>
            <a:off x="9848088" y="2130552"/>
            <a:ext cx="384048" cy="384048"/>
          </a:xfrm>
          <a:prstGeom prst="ellipse">
            <a:avLst/>
          </a:prstGeom>
          <a:solidFill>
            <a:srgbClr val="C09A3E"/>
          </a:solidFill>
          <a:ln w="12700">
            <a:solidFill>
              <a:srgbClr val="C09A3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3"/>
          <p:cNvSpPr txBox="1"/>
          <p:nvPr/>
        </p:nvSpPr>
        <p:spPr>
          <a:xfrm>
            <a:off x="9848088" y="219456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9848088" y="265176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오직 하나님께 영광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9848088" y="32004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Soli Deo Gloria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9848088" y="3538728"/>
            <a:ext cx="16276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앞의 넷이 참이라면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결론은 하나뿐입니다.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자랑할 것이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우리에게 없습니다.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9848088" y="4572000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롬 11:36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594360" y="525780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다섯 솔라는 논쟁용 구호가 아니라 성도를 보호하는 울타리입니다.  </a:t>
            </a:r>
            <a:r>
              <a:rPr lang="en-US" sz="13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사람이 무엇을 더해야 한다면 나는 평생 불안합니다. 하나님이 다 하셨다면 나는 감사하며 순종합니다.</a:t>
            </a:r>
            <a:endParaRPr lang="en-US" sz="1300" dirty="0"/>
          </a:p>
        </p:txBody>
      </p:sp>
      <p:sp>
        <p:nvSpPr>
          <p:cNvPr id="41" name="Text 39"/>
          <p:cNvSpPr txBox="1"/>
          <p:nvPr/>
        </p:nvSpPr>
        <p:spPr>
          <a:xfrm>
            <a:off x="11155680" y="61722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594360" y="6172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대한예수교장로회(합동)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 3 과   |   은 혜 의 교 리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68580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3200" b="1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개혁주의 </a:t>
            </a:r>
            <a:r>
              <a:rPr lang="en-US" altLang="ko-KR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</a:t>
            </a:r>
            <a:r>
              <a:rPr lang="ko-KR" alt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 교리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94360" y="1600200"/>
            <a:ext cx="6720840" cy="694944"/>
          </a:xfrm>
          <a:prstGeom prst="roundRect">
            <a:avLst>
              <a:gd name="adj" fmla="val 6579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3"/>
          <p:cNvSpPr/>
          <p:nvPr/>
        </p:nvSpPr>
        <p:spPr>
          <a:xfrm>
            <a:off x="777240" y="1719072"/>
            <a:ext cx="457200" cy="457200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 txBox="1"/>
          <p:nvPr/>
        </p:nvSpPr>
        <p:spPr>
          <a:xfrm>
            <a:off x="777240" y="179222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09928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전적 타락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1984248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죄가 전 인격에 미쳐, 스스로는 하나님께 나올 수 없습니다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94360" y="2441448"/>
            <a:ext cx="6720840" cy="694944"/>
          </a:xfrm>
          <a:prstGeom prst="roundRect">
            <a:avLst>
              <a:gd name="adj" fmla="val 6579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777240" y="2560320"/>
            <a:ext cx="457200" cy="457200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777240" y="2633472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2551176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무조건적 선택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2825496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내 안의 조건이 아니라 그분의 선하신 뜻에 따라 택하셨습니다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94360" y="3282696"/>
            <a:ext cx="6720840" cy="694944"/>
          </a:xfrm>
          <a:prstGeom prst="roundRect">
            <a:avLst>
              <a:gd name="adj" fmla="val 6579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3"/>
          <p:cNvSpPr/>
          <p:nvPr/>
        </p:nvSpPr>
        <p:spPr>
          <a:xfrm>
            <a:off x="777240" y="3401568"/>
            <a:ext cx="457200" cy="457200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347472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392424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확정적 속죄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66674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십자가는 가능성이 아니라 실제로 구원해 낸 사건입니다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94360" y="4123944"/>
            <a:ext cx="6720840" cy="694944"/>
          </a:xfrm>
          <a:prstGeom prst="roundRect">
            <a:avLst>
              <a:gd name="adj" fmla="val 6579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8"/>
          <p:cNvSpPr/>
          <p:nvPr/>
        </p:nvSpPr>
        <p:spPr>
          <a:xfrm>
            <a:off x="777240" y="4242816"/>
            <a:ext cx="457200" cy="457200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 txBox="1"/>
          <p:nvPr/>
        </p:nvSpPr>
        <p:spPr>
          <a:xfrm>
            <a:off x="777240" y="4315968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23367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효력 있는 은혜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417320" y="4507992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억지로 끌지 않으시고, 죽은 마음을 살려 기꺼이 원하게 하십니다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94360" y="4965192"/>
            <a:ext cx="6720840" cy="694944"/>
          </a:xfrm>
          <a:prstGeom prst="roundRect">
            <a:avLst>
              <a:gd name="adj" fmla="val 6579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Shape 23"/>
          <p:cNvSpPr/>
          <p:nvPr/>
        </p:nvSpPr>
        <p:spPr>
          <a:xfrm>
            <a:off x="777240" y="5084064"/>
            <a:ext cx="457200" cy="457200"/>
          </a:xfrm>
          <a:prstGeom prst="ellipse">
            <a:avLst/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 txBox="1"/>
          <p:nvPr/>
        </p:nvSpPr>
        <p:spPr>
          <a:xfrm>
            <a:off x="777240" y="5157216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1417320" y="507492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성도의 견인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417320" y="534924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내 손이 약해도 나를 붙드신 그분의 손은 놓지 않으십니다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635240" y="1600200"/>
            <a:ext cx="3566160" cy="1417320"/>
          </a:xfrm>
          <a:prstGeom prst="roundRect">
            <a:avLst>
              <a:gd name="adj" fmla="val 3871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 txBox="1"/>
          <p:nvPr/>
        </p:nvSpPr>
        <p:spPr>
          <a:xfrm>
            <a:off x="7909560" y="178308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도르트 총회 1618–19
</a:t>
            </a:r>
            <a:r>
              <a:rPr lang="en-US" sz="115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항론파의 다섯 주장에 성경으로 답한 회의입니다. TULIP은 후대의 암기법일 뿐, 본질은 내용입니다.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7635240" y="3246120"/>
            <a:ext cx="3566160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D3DAE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Text 30"/>
          <p:cNvSpPr txBox="1"/>
          <p:nvPr/>
        </p:nvSpPr>
        <p:spPr>
          <a:xfrm>
            <a:off x="7909560" y="3392424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7406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"예정이면 전도할 필요 없지 않나요?"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7909560" y="3685032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하나님은 목적만 아니라 수단도 정하셨고, 전도가 그 수단입니다. 바울은 대표적 예정론자이자 대표적 전도자였습니다.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635240" y="4544568"/>
            <a:ext cx="3566160" cy="1170432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D3DAE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3"/>
          <p:cNvSpPr txBox="1"/>
          <p:nvPr/>
        </p:nvSpPr>
        <p:spPr>
          <a:xfrm>
            <a:off x="7909560" y="469087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7406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"내가 택함 받았는지 어떻게 알죠?"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7909560" y="4983480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하늘의 명부를 뒤질 필요가 없습니다. 지금 그리스도를 믿고 있다면 그것이 택하심의 열매입니다.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11155680" y="61722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594360" y="6172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대한예수교장로회(합동)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 4 과   |   언 약 과 고 백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68580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하나의 언약, 그리고 우리가 서명한 문서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16002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하나님이 일하시는 방식 — 언약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94360" y="2057400"/>
            <a:ext cx="5166360" cy="1078992"/>
          </a:xfrm>
          <a:prstGeom prst="roundRect">
            <a:avLst>
              <a:gd name="adj" fmla="val 5085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841248" y="2331720"/>
            <a:ext cx="146304" cy="146304"/>
          </a:xfrm>
          <a:prstGeom prst="ellipse">
            <a:avLst/>
          </a:prstGeom>
          <a:solidFill>
            <a:srgbClr val="C09A3E"/>
          </a:solidFill>
          <a:ln w="12700">
            <a:solidFill>
              <a:srgbClr val="C09A3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1143000" y="2221992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하나의 은혜 언약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2532888"/>
            <a:ext cx="4389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아담에서 그리스도까지 형태는 달라져도 본질은 하나입니다. 언제나 은혜로 주어지고 믿음으로 받습니다.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94360" y="3291840"/>
            <a:ext cx="5166360" cy="1078992"/>
          </a:xfrm>
          <a:prstGeom prst="roundRect">
            <a:avLst>
              <a:gd name="adj" fmla="val 5085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841248" y="3566160"/>
            <a:ext cx="146304" cy="146304"/>
          </a:xfrm>
          <a:prstGeom prst="ellipse">
            <a:avLst/>
          </a:prstGeom>
          <a:solidFill>
            <a:srgbClr val="C09A3E"/>
          </a:solidFill>
          <a:ln w="12700">
            <a:solidFill>
              <a:srgbClr val="C09A3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143000" y="3456432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가정에 주신 약속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3767328"/>
            <a:ext cx="4389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"너와 네 후손에게"(창 17:7), "너희와 너희 자녀에게"(행 2:39). 유아세례의 근거가 여기 있습니다.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94360" y="4526280"/>
            <a:ext cx="5166360" cy="1078992"/>
          </a:xfrm>
          <a:prstGeom prst="roundRect">
            <a:avLst>
              <a:gd name="adj" fmla="val 5085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2"/>
          <p:cNvSpPr/>
          <p:nvPr/>
        </p:nvSpPr>
        <p:spPr>
          <a:xfrm>
            <a:off x="841248" y="4800600"/>
            <a:ext cx="146304" cy="146304"/>
          </a:xfrm>
          <a:prstGeom prst="ellipse">
            <a:avLst/>
          </a:prstGeom>
          <a:solidFill>
            <a:srgbClr val="C09A3E"/>
          </a:solidFill>
          <a:ln w="12700">
            <a:solidFill>
              <a:srgbClr val="C09A3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 txBox="1"/>
          <p:nvPr/>
        </p:nvSpPr>
        <p:spPr>
          <a:xfrm>
            <a:off x="1143000" y="4690872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세상 전체가 그분의 것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5001768"/>
            <a:ext cx="4389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직업·학문·가정·문화 어디에도 그리스도께서 "내 것"이라 하지 않으실 영역은 없습니다.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080760" y="1600200"/>
            <a:ext cx="5120640" cy="4297680"/>
          </a:xfrm>
          <a:prstGeom prst="roundRect">
            <a:avLst>
              <a:gd name="adj" fmla="val 1702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 txBox="1"/>
          <p:nvPr/>
        </p:nvSpPr>
        <p:spPr>
          <a:xfrm>
            <a:off x="6400800" y="18288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 교단의 교리 표준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2176272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FB0C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합동 교단 헌법이 성경 다음의 기준으로 채택한 문서들입니다.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0" y="2606040"/>
            <a:ext cx="4480560" cy="0"/>
          </a:xfrm>
          <a:prstGeom prst="line">
            <a:avLst/>
          </a:prstGeom>
          <a:noFill/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 txBox="1"/>
          <p:nvPr/>
        </p:nvSpPr>
        <p:spPr>
          <a:xfrm>
            <a:off x="6400800" y="271576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웨스트민스터 신앙고백서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30175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1647년 · 성경 전체의 요약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400800" y="3474720"/>
            <a:ext cx="4480560" cy="0"/>
          </a:xfrm>
          <a:prstGeom prst="line">
            <a:avLst/>
          </a:prstGeom>
          <a:noFill/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 txBox="1"/>
          <p:nvPr/>
        </p:nvSpPr>
        <p:spPr>
          <a:xfrm>
            <a:off x="6400800" y="358444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대요리문답 · 소요리문답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388620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가르치기 위한 문답 형식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400800" y="4343400"/>
            <a:ext cx="4480560" cy="0"/>
          </a:xfrm>
          <a:prstGeom prst="line">
            <a:avLst/>
          </a:prstGeom>
          <a:noFill/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5"/>
          <p:cNvSpPr txBox="1"/>
          <p:nvPr/>
        </p:nvSpPr>
        <p:spPr>
          <a:xfrm>
            <a:off x="6400800" y="445312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12신조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7548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1907년 독노회가 채택한 한국 장로교회의 첫 고백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6400800" y="50292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150" i="1" dirty="0">
                <a:solidFill>
                  <a:srgbClr val="9FB0C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고백서는 성경 위에 있지 않습니다. 성경 아래에서, 우리가 성경을 어떻게 읽었는지를 공개적으로 밝힌 문서입니다. 성경과 충돌한다면 고쳐야 할 것은 고백서입니다.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11155680" y="61722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594360" y="6172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대한예수교장로회(합동)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3840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 5 과   |   교 회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685800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참된</a:t>
            </a:r>
            <a:r>
              <a:rPr 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3200" b="1" dirty="0" err="1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</a:t>
            </a:r>
            <a:r>
              <a:rPr lang="ko-KR" altLang="en-US" sz="32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의 세 가지 표지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2103120" cy="1554480"/>
          </a:xfrm>
          <a:prstGeom prst="roundRect">
            <a:avLst>
              <a:gd name="adj" fmla="val 3529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 txBox="1"/>
          <p:nvPr/>
        </p:nvSpPr>
        <p:spPr>
          <a:xfrm>
            <a:off x="822960" y="22402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7406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말씀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24912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순수한 복음이</a:t>
            </a:r>
            <a:endParaRPr lang="en-US" sz="115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선포되는가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80360" y="2011680"/>
            <a:ext cx="2103120" cy="1554480"/>
          </a:xfrm>
          <a:prstGeom prst="roundRect">
            <a:avLst>
              <a:gd name="adj" fmla="val 3529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 txBox="1"/>
          <p:nvPr/>
        </p:nvSpPr>
        <p:spPr>
          <a:xfrm>
            <a:off x="3108960" y="22402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7406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성례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3108960" y="2724912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세례와 성찬이</a:t>
            </a:r>
            <a:endParaRPr lang="en-US" sz="115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바르게 시행되는가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166360" y="2011680"/>
            <a:ext cx="2103120" cy="1554480"/>
          </a:xfrm>
          <a:prstGeom prst="roundRect">
            <a:avLst>
              <a:gd name="adj" fmla="val 3529"/>
            </a:avLst>
          </a:prstGeom>
          <a:solidFill>
            <a:srgbClr val="F1F4F8"/>
          </a:solidFill>
          <a:ln w="12700">
            <a:solidFill>
              <a:srgbClr val="F1F4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 txBox="1"/>
          <p:nvPr/>
        </p:nvSpPr>
        <p:spPr>
          <a:xfrm>
            <a:off x="5394960" y="22402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7406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권징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394960" y="2724912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신실한 권징이</a:t>
            </a:r>
            <a:endParaRPr lang="en-US" sz="115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2B324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살아 있는가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594360" y="3767328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교회의 크기·건물·프로그램이 아니라 이 세 가지가 기준입니다. 우리 교회를 재는 잣대이기도 합니다.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4434840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3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권력을 한 사람에게 몰지 않는다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94360" y="4892040"/>
            <a:ext cx="2011680" cy="868680"/>
          </a:xfrm>
          <a:prstGeom prst="roundRect">
            <a:avLst>
              <a:gd name="adj" fmla="val 6316"/>
            </a:avLst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 txBox="1"/>
          <p:nvPr/>
        </p:nvSpPr>
        <p:spPr>
          <a:xfrm>
            <a:off x="777240" y="502920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당회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5349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회중이 선출한 장로들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15768" y="5212080"/>
            <a:ext cx="237744" cy="219456"/>
          </a:xfrm>
          <a:prstGeom prst="rightArrow">
            <a:avLst/>
          </a:prstGeom>
          <a:solidFill>
            <a:srgbClr val="C09A3E"/>
          </a:solidFill>
          <a:ln w="12700">
            <a:solidFill>
              <a:srgbClr val="C09A3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8"/>
          <p:cNvSpPr/>
          <p:nvPr/>
        </p:nvSpPr>
        <p:spPr>
          <a:xfrm>
            <a:off x="2990088" y="4892040"/>
            <a:ext cx="2011680" cy="868680"/>
          </a:xfrm>
          <a:prstGeom prst="roundRect">
            <a:avLst>
              <a:gd name="adj" fmla="val 6316"/>
            </a:avLst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 txBox="1"/>
          <p:nvPr/>
        </p:nvSpPr>
        <p:spPr>
          <a:xfrm>
            <a:off x="3172968" y="502920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노회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3172968" y="5349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지역 교회들의 회의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111496" y="5212080"/>
            <a:ext cx="237744" cy="219456"/>
          </a:xfrm>
          <a:prstGeom prst="rightArrow">
            <a:avLst/>
          </a:prstGeom>
          <a:solidFill>
            <a:srgbClr val="C09A3E"/>
          </a:solidFill>
          <a:ln w="12700">
            <a:solidFill>
              <a:srgbClr val="C09A3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22"/>
          <p:cNvSpPr/>
          <p:nvPr/>
        </p:nvSpPr>
        <p:spPr>
          <a:xfrm>
            <a:off x="5385816" y="4892040"/>
            <a:ext cx="2011680" cy="868680"/>
          </a:xfrm>
          <a:prstGeom prst="roundRect">
            <a:avLst>
              <a:gd name="adj" fmla="val 6316"/>
            </a:avLst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3"/>
          <p:cNvSpPr txBox="1"/>
          <p:nvPr/>
        </p:nvSpPr>
        <p:spPr>
          <a:xfrm>
            <a:off x="5568696" y="502920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총회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5568696" y="5349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전국 교회의 합의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7635240" y="1572768"/>
            <a:ext cx="3566160" cy="4187952"/>
          </a:xfrm>
          <a:prstGeom prst="roundRect">
            <a:avLst>
              <a:gd name="adj" fmla="val 2051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 txBox="1"/>
          <p:nvPr/>
        </p:nvSpPr>
        <p:spPr>
          <a:xfrm>
            <a:off x="7909560" y="181051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왜 이렇게 만들었나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7909560" y="2240280"/>
            <a:ext cx="3017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개혁교회는 사람을 신뢰하지 않습니다. 정확히는, 죄인에게 견제받지 않는 권력을 주지 않습니다.
</a:t>
            </a:r>
            <a:r>
              <a:rPr lang="en-US" sz="12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전적 타락을 믿는다면 교회 정치는 당연히 이렇게 설계됩니다. 목사도 당회에서 한 표를 가질 뿐이고, 직분은 계급이 아니라 역할입니다.
이것은 행정 방식이 아니라 신학의 결과이며, 훗날 여러 나라의 대의 정치에도 영향을 준 교회 전통입니다.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11155680" y="61722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594360" y="6172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C768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대한예수교장로회(합동)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6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 6 과   |   삶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96112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개혁된 교회는 </a:t>
            </a:r>
            <a:r>
              <a:rPr lang="en-US" sz="3200" b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계속</a:t>
            </a: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</a:t>
            </a:r>
            <a:r>
              <a:rPr lang="ko-KR" alt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되어야 한다</a:t>
            </a:r>
            <a:r>
              <a:rPr lang="en-US" altLang="ko-KR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.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572768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300" i="1" dirty="0">
                <a:solidFill>
                  <a:srgbClr val="9FB0C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Ecclesia reformata, semper reformanda secundum verbum Dei</a:t>
            </a:r>
            <a:endParaRPr lang="en-US" sz="13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300" i="1" dirty="0">
                <a:solidFill>
                  <a:srgbClr val="9FB0C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개혁된 교회는 하나님의 말씀에 따라 항상 개혁되어야 합니다.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22960" y="2514600"/>
            <a:ext cx="2423160" cy="1600200"/>
          </a:xfrm>
          <a:prstGeom prst="roundRect">
            <a:avLst>
              <a:gd name="adj" fmla="val 3429"/>
            </a:avLst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 txBox="1"/>
          <p:nvPr/>
        </p:nvSpPr>
        <p:spPr>
          <a:xfrm>
            <a:off x="1051560" y="26974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301752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주일 공예배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3364992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신앙은 개인 취미가 아니라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공동체의 예배로 유지됩니다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520440" y="2514600"/>
            <a:ext cx="2423160" cy="1600200"/>
          </a:xfrm>
          <a:prstGeom prst="roundRect">
            <a:avLst>
              <a:gd name="adj" fmla="val 3429"/>
            </a:avLst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 txBox="1"/>
          <p:nvPr/>
        </p:nvSpPr>
        <p:spPr>
          <a:xfrm>
            <a:off x="3749040" y="26974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749040" y="301752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가정 예배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49040" y="3364992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성경 한 장, 찬송 한 절,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기도 한 마디면 시작입니다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7920" y="2514600"/>
            <a:ext cx="2423160" cy="1600200"/>
          </a:xfrm>
          <a:prstGeom prst="roundRect">
            <a:avLst>
              <a:gd name="adj" fmla="val 3429"/>
            </a:avLst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 txBox="1"/>
          <p:nvPr/>
        </p:nvSpPr>
        <p:spPr>
          <a:xfrm>
            <a:off x="6446520" y="26974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446520" y="301752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요리문답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3364992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흔들릴 때 돌아갈 언어가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있는 사람은 강합니다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915400" y="2514600"/>
            <a:ext cx="2423160" cy="1600200"/>
          </a:xfrm>
          <a:prstGeom prst="roundRect">
            <a:avLst>
              <a:gd name="adj" fmla="val 3429"/>
            </a:avLst>
          </a:prstGeom>
          <a:solidFill>
            <a:srgbClr val="27406B"/>
          </a:solidFill>
          <a:ln w="12700">
            <a:solidFill>
              <a:srgbClr val="27406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 txBox="1"/>
          <p:nvPr/>
        </p:nvSpPr>
        <p:spPr>
          <a:xfrm>
            <a:off x="9144000" y="26974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9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9144000" y="301752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설명해 주기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144000" y="3364992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남에게 설명해 본 신앙만이</a:t>
            </a:r>
            <a:endParaRPr lang="en-US" sz="1100" dirty="0"/>
          </a:p>
          <a:p>
            <a:pPr marL="0" indent="0">
              <a:lnSpc>
                <a:spcPts val="1600"/>
              </a:lnSpc>
              <a:buNone/>
            </a:pPr>
            <a:r>
              <a:rPr lang="en-US" sz="1100" dirty="0">
                <a:solidFill>
                  <a:srgbClr val="C3CEE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온전히 내 것이 됩니다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22960" y="4617720"/>
            <a:ext cx="10515600" cy="0"/>
          </a:xfrm>
          <a:prstGeom prst="line">
            <a:avLst/>
          </a:prstGeom>
          <a:noFill/>
          <a:ln w="12700">
            <a:solidFill>
              <a:srgbClr val="5B709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4800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9A3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우리의 자긍심을 한 문장으로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12064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나는 내 것이 아닙니다. 나를 택하시고 사시고 끝까지 붙드시는 하나님의 것입니다.</a:t>
            </a:r>
            <a:endParaRPr lang="en-US" sz="19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 사실을 나는 알고, 설명할 수 있고, 그 안에서 쉽니다.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1100</Words>
  <Application>Microsoft Office PowerPoint</Application>
  <PresentationFormat>와이드스크린</PresentationFormat>
  <Paragraphs>194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Cambria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우리 교회는 어떤 전통 위에 신앙하는 교회인가?</dc:title>
  <dc:subject>PptxGenJS Presentation</dc:subject>
  <dc:creator>교육부</dc:creator>
  <cp:lastModifiedBy>재용 이</cp:lastModifiedBy>
  <cp:revision>2</cp:revision>
  <dcterms:created xsi:type="dcterms:W3CDTF">2026-09-14T08:15:07Z</dcterms:created>
  <dcterms:modified xsi:type="dcterms:W3CDTF">2026-09-15T00:21:21Z</dcterms:modified>
</cp:coreProperties>
</file>